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DC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094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E7714-8E38-4992-919C-C727DB65A580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12524-000D-4F6F-BE00-C69B5FCA5CD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473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A51CF-A474-4BEB-9B1D-9975F6E6C65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339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A51CF-A474-4BEB-9B1D-9975F6E6C656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1260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321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43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978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324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641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549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98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280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720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807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257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053D-F2E8-46CD-8F38-E01A3BBBD98E}" type="datetimeFigureOut">
              <a:rPr lang="en-IE" smtClean="0"/>
              <a:t>12/06/2013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9080B-AE01-4D39-B4AB-FE74EFFF1CB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188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4395474" y="2081935"/>
            <a:ext cx="2991531" cy="1228646"/>
          </a:xfrm>
          <a:custGeom>
            <a:avLst/>
            <a:gdLst>
              <a:gd name="connsiteX0" fmla="*/ 453005 w 3363985"/>
              <a:gd name="connsiteY0" fmla="*/ 2374084 h 2390862"/>
              <a:gd name="connsiteX1" fmla="*/ 3363985 w 3363985"/>
              <a:gd name="connsiteY1" fmla="*/ 2390862 h 2390862"/>
              <a:gd name="connsiteX2" fmla="*/ 3120704 w 3363985"/>
              <a:gd name="connsiteY2" fmla="*/ 1736521 h 2390862"/>
              <a:gd name="connsiteX3" fmla="*/ 2994870 w 3363985"/>
              <a:gd name="connsiteY3" fmla="*/ 1812022 h 2390862"/>
              <a:gd name="connsiteX4" fmla="*/ 2843868 w 3363985"/>
              <a:gd name="connsiteY4" fmla="*/ 1442906 h 2390862"/>
              <a:gd name="connsiteX5" fmla="*/ 2718033 w 3363985"/>
              <a:gd name="connsiteY5" fmla="*/ 1359016 h 2390862"/>
              <a:gd name="connsiteX6" fmla="*/ 2667699 w 3363985"/>
              <a:gd name="connsiteY6" fmla="*/ 1157681 h 2390862"/>
              <a:gd name="connsiteX7" fmla="*/ 2600587 w 3363985"/>
              <a:gd name="connsiteY7" fmla="*/ 1191237 h 2390862"/>
              <a:gd name="connsiteX8" fmla="*/ 2441196 w 3363985"/>
              <a:gd name="connsiteY8" fmla="*/ 662730 h 2390862"/>
              <a:gd name="connsiteX9" fmla="*/ 2348917 w 3363985"/>
              <a:gd name="connsiteY9" fmla="*/ 847288 h 2390862"/>
              <a:gd name="connsiteX10" fmla="*/ 2105637 w 3363985"/>
              <a:gd name="connsiteY10" fmla="*/ 402671 h 2390862"/>
              <a:gd name="connsiteX11" fmla="*/ 1879134 w 3363985"/>
              <a:gd name="connsiteY11" fmla="*/ 243281 h 2390862"/>
              <a:gd name="connsiteX12" fmla="*/ 1661020 w 3363985"/>
              <a:gd name="connsiteY12" fmla="*/ 0 h 2390862"/>
              <a:gd name="connsiteX13" fmla="*/ 1518407 w 3363985"/>
              <a:gd name="connsiteY13" fmla="*/ 335560 h 2390862"/>
              <a:gd name="connsiteX14" fmla="*/ 1308682 w 3363985"/>
              <a:gd name="connsiteY14" fmla="*/ 394282 h 2390862"/>
              <a:gd name="connsiteX15" fmla="*/ 1182848 w 3363985"/>
              <a:gd name="connsiteY15" fmla="*/ 713064 h 2390862"/>
              <a:gd name="connsiteX16" fmla="*/ 880844 w 3363985"/>
              <a:gd name="connsiteY16" fmla="*/ 897622 h 2390862"/>
              <a:gd name="connsiteX17" fmla="*/ 713064 w 3363985"/>
              <a:gd name="connsiteY17" fmla="*/ 1384183 h 2390862"/>
              <a:gd name="connsiteX18" fmla="*/ 637563 w 3363985"/>
              <a:gd name="connsiteY18" fmla="*/ 1367405 h 2390862"/>
              <a:gd name="connsiteX19" fmla="*/ 553673 w 3363985"/>
              <a:gd name="connsiteY19" fmla="*/ 1652631 h 2390862"/>
              <a:gd name="connsiteX20" fmla="*/ 394282 w 3363985"/>
              <a:gd name="connsiteY20" fmla="*/ 1744910 h 2390862"/>
              <a:gd name="connsiteX21" fmla="*/ 402671 w 3363985"/>
              <a:gd name="connsiteY21" fmla="*/ 1887523 h 2390862"/>
              <a:gd name="connsiteX22" fmla="*/ 243281 w 3363985"/>
              <a:gd name="connsiteY22" fmla="*/ 2013358 h 2390862"/>
              <a:gd name="connsiteX23" fmla="*/ 100668 w 3363985"/>
              <a:gd name="connsiteY23" fmla="*/ 2340528 h 2390862"/>
              <a:gd name="connsiteX24" fmla="*/ 0 w 3363985"/>
              <a:gd name="connsiteY24" fmla="*/ 2365695 h 2390862"/>
              <a:gd name="connsiteX25" fmla="*/ 453005 w 3363985"/>
              <a:gd name="connsiteY25" fmla="*/ 2374084 h 239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63985" h="2390862">
                <a:moveTo>
                  <a:pt x="453005" y="2374084"/>
                </a:moveTo>
                <a:lnTo>
                  <a:pt x="3363985" y="2390862"/>
                </a:lnTo>
                <a:lnTo>
                  <a:pt x="3120704" y="1736521"/>
                </a:lnTo>
                <a:lnTo>
                  <a:pt x="2994870" y="1812022"/>
                </a:lnTo>
                <a:lnTo>
                  <a:pt x="2843868" y="1442906"/>
                </a:lnTo>
                <a:lnTo>
                  <a:pt x="2718033" y="1359016"/>
                </a:lnTo>
                <a:lnTo>
                  <a:pt x="2667699" y="1157681"/>
                </a:lnTo>
                <a:lnTo>
                  <a:pt x="2600587" y="1191237"/>
                </a:lnTo>
                <a:lnTo>
                  <a:pt x="2441196" y="662730"/>
                </a:lnTo>
                <a:lnTo>
                  <a:pt x="2348917" y="847288"/>
                </a:lnTo>
                <a:lnTo>
                  <a:pt x="2105637" y="402671"/>
                </a:lnTo>
                <a:lnTo>
                  <a:pt x="1879134" y="243281"/>
                </a:lnTo>
                <a:lnTo>
                  <a:pt x="1661020" y="0"/>
                </a:lnTo>
                <a:lnTo>
                  <a:pt x="1518407" y="335560"/>
                </a:lnTo>
                <a:lnTo>
                  <a:pt x="1308682" y="394282"/>
                </a:lnTo>
                <a:lnTo>
                  <a:pt x="1182848" y="713064"/>
                </a:lnTo>
                <a:lnTo>
                  <a:pt x="880844" y="897622"/>
                </a:lnTo>
                <a:lnTo>
                  <a:pt x="713064" y="1384183"/>
                </a:lnTo>
                <a:lnTo>
                  <a:pt x="637563" y="1367405"/>
                </a:lnTo>
                <a:lnTo>
                  <a:pt x="553673" y="1652631"/>
                </a:lnTo>
                <a:lnTo>
                  <a:pt x="394282" y="1744910"/>
                </a:lnTo>
                <a:lnTo>
                  <a:pt x="402671" y="1887523"/>
                </a:lnTo>
                <a:lnTo>
                  <a:pt x="243281" y="2013358"/>
                </a:lnTo>
                <a:lnTo>
                  <a:pt x="100668" y="2340528"/>
                </a:lnTo>
                <a:lnTo>
                  <a:pt x="0" y="2365695"/>
                </a:lnTo>
                <a:lnTo>
                  <a:pt x="453005" y="237408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Freeform 2"/>
          <p:cNvSpPr/>
          <p:nvPr/>
        </p:nvSpPr>
        <p:spPr>
          <a:xfrm rot="10800000">
            <a:off x="4395472" y="3310581"/>
            <a:ext cx="3131491" cy="2905982"/>
          </a:xfrm>
          <a:custGeom>
            <a:avLst/>
            <a:gdLst>
              <a:gd name="connsiteX0" fmla="*/ 453005 w 3363985"/>
              <a:gd name="connsiteY0" fmla="*/ 2374084 h 2390862"/>
              <a:gd name="connsiteX1" fmla="*/ 3363985 w 3363985"/>
              <a:gd name="connsiteY1" fmla="*/ 2390862 h 2390862"/>
              <a:gd name="connsiteX2" fmla="*/ 3120704 w 3363985"/>
              <a:gd name="connsiteY2" fmla="*/ 1736521 h 2390862"/>
              <a:gd name="connsiteX3" fmla="*/ 2994870 w 3363985"/>
              <a:gd name="connsiteY3" fmla="*/ 1812022 h 2390862"/>
              <a:gd name="connsiteX4" fmla="*/ 2843868 w 3363985"/>
              <a:gd name="connsiteY4" fmla="*/ 1442906 h 2390862"/>
              <a:gd name="connsiteX5" fmla="*/ 2718033 w 3363985"/>
              <a:gd name="connsiteY5" fmla="*/ 1359016 h 2390862"/>
              <a:gd name="connsiteX6" fmla="*/ 2667699 w 3363985"/>
              <a:gd name="connsiteY6" fmla="*/ 1157681 h 2390862"/>
              <a:gd name="connsiteX7" fmla="*/ 2600587 w 3363985"/>
              <a:gd name="connsiteY7" fmla="*/ 1191237 h 2390862"/>
              <a:gd name="connsiteX8" fmla="*/ 2441196 w 3363985"/>
              <a:gd name="connsiteY8" fmla="*/ 662730 h 2390862"/>
              <a:gd name="connsiteX9" fmla="*/ 2348917 w 3363985"/>
              <a:gd name="connsiteY9" fmla="*/ 847288 h 2390862"/>
              <a:gd name="connsiteX10" fmla="*/ 2105637 w 3363985"/>
              <a:gd name="connsiteY10" fmla="*/ 402671 h 2390862"/>
              <a:gd name="connsiteX11" fmla="*/ 1879134 w 3363985"/>
              <a:gd name="connsiteY11" fmla="*/ 243281 h 2390862"/>
              <a:gd name="connsiteX12" fmla="*/ 1661020 w 3363985"/>
              <a:gd name="connsiteY12" fmla="*/ 0 h 2390862"/>
              <a:gd name="connsiteX13" fmla="*/ 1518407 w 3363985"/>
              <a:gd name="connsiteY13" fmla="*/ 335560 h 2390862"/>
              <a:gd name="connsiteX14" fmla="*/ 1308682 w 3363985"/>
              <a:gd name="connsiteY14" fmla="*/ 394282 h 2390862"/>
              <a:gd name="connsiteX15" fmla="*/ 1182848 w 3363985"/>
              <a:gd name="connsiteY15" fmla="*/ 713064 h 2390862"/>
              <a:gd name="connsiteX16" fmla="*/ 880844 w 3363985"/>
              <a:gd name="connsiteY16" fmla="*/ 897622 h 2390862"/>
              <a:gd name="connsiteX17" fmla="*/ 713064 w 3363985"/>
              <a:gd name="connsiteY17" fmla="*/ 1384183 h 2390862"/>
              <a:gd name="connsiteX18" fmla="*/ 637563 w 3363985"/>
              <a:gd name="connsiteY18" fmla="*/ 1367405 h 2390862"/>
              <a:gd name="connsiteX19" fmla="*/ 553673 w 3363985"/>
              <a:gd name="connsiteY19" fmla="*/ 1652631 h 2390862"/>
              <a:gd name="connsiteX20" fmla="*/ 394282 w 3363985"/>
              <a:gd name="connsiteY20" fmla="*/ 1744910 h 2390862"/>
              <a:gd name="connsiteX21" fmla="*/ 402671 w 3363985"/>
              <a:gd name="connsiteY21" fmla="*/ 1887523 h 2390862"/>
              <a:gd name="connsiteX22" fmla="*/ 243281 w 3363985"/>
              <a:gd name="connsiteY22" fmla="*/ 2013358 h 2390862"/>
              <a:gd name="connsiteX23" fmla="*/ 100668 w 3363985"/>
              <a:gd name="connsiteY23" fmla="*/ 2340528 h 2390862"/>
              <a:gd name="connsiteX24" fmla="*/ 0 w 3363985"/>
              <a:gd name="connsiteY24" fmla="*/ 2365695 h 2390862"/>
              <a:gd name="connsiteX25" fmla="*/ 453005 w 3363985"/>
              <a:gd name="connsiteY25" fmla="*/ 2374084 h 239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63985" h="2390862">
                <a:moveTo>
                  <a:pt x="453005" y="2374084"/>
                </a:moveTo>
                <a:lnTo>
                  <a:pt x="3363985" y="2390862"/>
                </a:lnTo>
                <a:lnTo>
                  <a:pt x="3120704" y="1736521"/>
                </a:lnTo>
                <a:lnTo>
                  <a:pt x="2994870" y="1812022"/>
                </a:lnTo>
                <a:lnTo>
                  <a:pt x="2843868" y="1442906"/>
                </a:lnTo>
                <a:lnTo>
                  <a:pt x="2718033" y="1359016"/>
                </a:lnTo>
                <a:lnTo>
                  <a:pt x="2667699" y="1157681"/>
                </a:lnTo>
                <a:lnTo>
                  <a:pt x="2600587" y="1191237"/>
                </a:lnTo>
                <a:lnTo>
                  <a:pt x="2441196" y="662730"/>
                </a:lnTo>
                <a:lnTo>
                  <a:pt x="2348917" y="847288"/>
                </a:lnTo>
                <a:lnTo>
                  <a:pt x="2105637" y="402671"/>
                </a:lnTo>
                <a:lnTo>
                  <a:pt x="1879134" y="243281"/>
                </a:lnTo>
                <a:lnTo>
                  <a:pt x="1661020" y="0"/>
                </a:lnTo>
                <a:lnTo>
                  <a:pt x="1518407" y="335560"/>
                </a:lnTo>
                <a:lnTo>
                  <a:pt x="1308682" y="394282"/>
                </a:lnTo>
                <a:lnTo>
                  <a:pt x="1182848" y="713064"/>
                </a:lnTo>
                <a:lnTo>
                  <a:pt x="880844" y="897622"/>
                </a:lnTo>
                <a:lnTo>
                  <a:pt x="713064" y="1384183"/>
                </a:lnTo>
                <a:lnTo>
                  <a:pt x="637563" y="1367405"/>
                </a:lnTo>
                <a:lnTo>
                  <a:pt x="553673" y="1652631"/>
                </a:lnTo>
                <a:lnTo>
                  <a:pt x="394282" y="1744910"/>
                </a:lnTo>
                <a:lnTo>
                  <a:pt x="402671" y="1887523"/>
                </a:lnTo>
                <a:lnTo>
                  <a:pt x="243281" y="2013358"/>
                </a:lnTo>
                <a:lnTo>
                  <a:pt x="100668" y="2340528"/>
                </a:lnTo>
                <a:lnTo>
                  <a:pt x="0" y="2365695"/>
                </a:lnTo>
                <a:lnTo>
                  <a:pt x="453005" y="237408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" name="Straight Connector 4"/>
          <p:cNvCxnSpPr/>
          <p:nvPr/>
        </p:nvCxnSpPr>
        <p:spPr>
          <a:xfrm>
            <a:off x="3522188" y="3310581"/>
            <a:ext cx="5136113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30289" y="3492413"/>
            <a:ext cx="1466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1">
                    <a:lumMod val="75000"/>
                  </a:schemeClr>
                </a:solidFill>
              </a:rPr>
              <a:t>Hidden Costs</a:t>
            </a:r>
            <a:endParaRPr lang="en-I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0289" y="2324013"/>
            <a:ext cx="1466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1">
                    <a:lumMod val="75000"/>
                  </a:schemeClr>
                </a:solidFill>
              </a:rPr>
              <a:t>Purchase Price</a:t>
            </a:r>
            <a:endParaRPr lang="en-I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4864" y="930433"/>
            <a:ext cx="37954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solidFill>
                  <a:srgbClr val="8FAADC"/>
                </a:solidFill>
              </a:rPr>
              <a:t>The Iceberg Principle</a:t>
            </a:r>
          </a:p>
          <a:p>
            <a:pPr algn="ctr"/>
            <a:r>
              <a:rPr lang="en-IE" b="1" dirty="0" smtClean="0">
                <a:solidFill>
                  <a:srgbClr val="BDD7EE"/>
                </a:solidFill>
              </a:rPr>
              <a:t>Calculating Total Cost Of Ownership</a:t>
            </a:r>
            <a:endParaRPr lang="en-IE" b="1" dirty="0">
              <a:solidFill>
                <a:srgbClr val="BDD7E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95627" y="2571312"/>
            <a:ext cx="904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>
                <a:solidFill>
                  <a:schemeClr val="accent1">
                    <a:lumMod val="75000"/>
                  </a:schemeClr>
                </a:solidFill>
              </a:rPr>
              <a:t>15%</a:t>
            </a:r>
            <a:endParaRPr lang="en-IE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2323" y="3697533"/>
            <a:ext cx="146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dirty="0">
                <a:solidFill>
                  <a:schemeClr val="bg1"/>
                </a:solidFill>
              </a:rPr>
              <a:t>8</a:t>
            </a:r>
            <a:r>
              <a:rPr lang="en-IE" sz="4800" dirty="0" smtClean="0">
                <a:solidFill>
                  <a:schemeClr val="bg1"/>
                </a:solidFill>
              </a:rPr>
              <a:t>5%</a:t>
            </a:r>
            <a:endParaRPr lang="en-IE" sz="48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54718" y="6258757"/>
            <a:ext cx="251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chemeClr val="bg1">
                    <a:lumMod val="75000"/>
                  </a:schemeClr>
                </a:solidFill>
              </a:rPr>
              <a:t>www.buyerinsights.com</a:t>
            </a:r>
            <a:endParaRPr lang="en-IE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4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3521236" y="1866122"/>
            <a:ext cx="2991531" cy="1228646"/>
          </a:xfrm>
          <a:custGeom>
            <a:avLst/>
            <a:gdLst>
              <a:gd name="connsiteX0" fmla="*/ 453005 w 3363985"/>
              <a:gd name="connsiteY0" fmla="*/ 2374084 h 2390862"/>
              <a:gd name="connsiteX1" fmla="*/ 3363985 w 3363985"/>
              <a:gd name="connsiteY1" fmla="*/ 2390862 h 2390862"/>
              <a:gd name="connsiteX2" fmla="*/ 3120704 w 3363985"/>
              <a:gd name="connsiteY2" fmla="*/ 1736521 h 2390862"/>
              <a:gd name="connsiteX3" fmla="*/ 2994870 w 3363985"/>
              <a:gd name="connsiteY3" fmla="*/ 1812022 h 2390862"/>
              <a:gd name="connsiteX4" fmla="*/ 2843868 w 3363985"/>
              <a:gd name="connsiteY4" fmla="*/ 1442906 h 2390862"/>
              <a:gd name="connsiteX5" fmla="*/ 2718033 w 3363985"/>
              <a:gd name="connsiteY5" fmla="*/ 1359016 h 2390862"/>
              <a:gd name="connsiteX6" fmla="*/ 2667699 w 3363985"/>
              <a:gd name="connsiteY6" fmla="*/ 1157681 h 2390862"/>
              <a:gd name="connsiteX7" fmla="*/ 2600587 w 3363985"/>
              <a:gd name="connsiteY7" fmla="*/ 1191237 h 2390862"/>
              <a:gd name="connsiteX8" fmla="*/ 2441196 w 3363985"/>
              <a:gd name="connsiteY8" fmla="*/ 662730 h 2390862"/>
              <a:gd name="connsiteX9" fmla="*/ 2348917 w 3363985"/>
              <a:gd name="connsiteY9" fmla="*/ 847288 h 2390862"/>
              <a:gd name="connsiteX10" fmla="*/ 2105637 w 3363985"/>
              <a:gd name="connsiteY10" fmla="*/ 402671 h 2390862"/>
              <a:gd name="connsiteX11" fmla="*/ 1879134 w 3363985"/>
              <a:gd name="connsiteY11" fmla="*/ 243281 h 2390862"/>
              <a:gd name="connsiteX12" fmla="*/ 1661020 w 3363985"/>
              <a:gd name="connsiteY12" fmla="*/ 0 h 2390862"/>
              <a:gd name="connsiteX13" fmla="*/ 1518407 w 3363985"/>
              <a:gd name="connsiteY13" fmla="*/ 335560 h 2390862"/>
              <a:gd name="connsiteX14" fmla="*/ 1308682 w 3363985"/>
              <a:gd name="connsiteY14" fmla="*/ 394282 h 2390862"/>
              <a:gd name="connsiteX15" fmla="*/ 1182848 w 3363985"/>
              <a:gd name="connsiteY15" fmla="*/ 713064 h 2390862"/>
              <a:gd name="connsiteX16" fmla="*/ 880844 w 3363985"/>
              <a:gd name="connsiteY16" fmla="*/ 897622 h 2390862"/>
              <a:gd name="connsiteX17" fmla="*/ 713064 w 3363985"/>
              <a:gd name="connsiteY17" fmla="*/ 1384183 h 2390862"/>
              <a:gd name="connsiteX18" fmla="*/ 637563 w 3363985"/>
              <a:gd name="connsiteY18" fmla="*/ 1367405 h 2390862"/>
              <a:gd name="connsiteX19" fmla="*/ 553673 w 3363985"/>
              <a:gd name="connsiteY19" fmla="*/ 1652631 h 2390862"/>
              <a:gd name="connsiteX20" fmla="*/ 394282 w 3363985"/>
              <a:gd name="connsiteY20" fmla="*/ 1744910 h 2390862"/>
              <a:gd name="connsiteX21" fmla="*/ 402671 w 3363985"/>
              <a:gd name="connsiteY21" fmla="*/ 1887523 h 2390862"/>
              <a:gd name="connsiteX22" fmla="*/ 243281 w 3363985"/>
              <a:gd name="connsiteY22" fmla="*/ 2013358 h 2390862"/>
              <a:gd name="connsiteX23" fmla="*/ 100668 w 3363985"/>
              <a:gd name="connsiteY23" fmla="*/ 2340528 h 2390862"/>
              <a:gd name="connsiteX24" fmla="*/ 0 w 3363985"/>
              <a:gd name="connsiteY24" fmla="*/ 2365695 h 2390862"/>
              <a:gd name="connsiteX25" fmla="*/ 453005 w 3363985"/>
              <a:gd name="connsiteY25" fmla="*/ 2374084 h 239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63985" h="2390862">
                <a:moveTo>
                  <a:pt x="453005" y="2374084"/>
                </a:moveTo>
                <a:lnTo>
                  <a:pt x="3363985" y="2390862"/>
                </a:lnTo>
                <a:lnTo>
                  <a:pt x="3120704" y="1736521"/>
                </a:lnTo>
                <a:lnTo>
                  <a:pt x="2994870" y="1812022"/>
                </a:lnTo>
                <a:lnTo>
                  <a:pt x="2843868" y="1442906"/>
                </a:lnTo>
                <a:lnTo>
                  <a:pt x="2718033" y="1359016"/>
                </a:lnTo>
                <a:lnTo>
                  <a:pt x="2667699" y="1157681"/>
                </a:lnTo>
                <a:lnTo>
                  <a:pt x="2600587" y="1191237"/>
                </a:lnTo>
                <a:lnTo>
                  <a:pt x="2441196" y="662730"/>
                </a:lnTo>
                <a:lnTo>
                  <a:pt x="2348917" y="847288"/>
                </a:lnTo>
                <a:lnTo>
                  <a:pt x="2105637" y="402671"/>
                </a:lnTo>
                <a:lnTo>
                  <a:pt x="1879134" y="243281"/>
                </a:lnTo>
                <a:lnTo>
                  <a:pt x="1661020" y="0"/>
                </a:lnTo>
                <a:lnTo>
                  <a:pt x="1518407" y="335560"/>
                </a:lnTo>
                <a:lnTo>
                  <a:pt x="1308682" y="394282"/>
                </a:lnTo>
                <a:lnTo>
                  <a:pt x="1182848" y="713064"/>
                </a:lnTo>
                <a:lnTo>
                  <a:pt x="880844" y="897622"/>
                </a:lnTo>
                <a:lnTo>
                  <a:pt x="713064" y="1384183"/>
                </a:lnTo>
                <a:lnTo>
                  <a:pt x="637563" y="1367405"/>
                </a:lnTo>
                <a:lnTo>
                  <a:pt x="553673" y="1652631"/>
                </a:lnTo>
                <a:lnTo>
                  <a:pt x="394282" y="1744910"/>
                </a:lnTo>
                <a:lnTo>
                  <a:pt x="402671" y="1887523"/>
                </a:lnTo>
                <a:lnTo>
                  <a:pt x="243281" y="2013358"/>
                </a:lnTo>
                <a:lnTo>
                  <a:pt x="100668" y="2340528"/>
                </a:lnTo>
                <a:lnTo>
                  <a:pt x="0" y="2365695"/>
                </a:lnTo>
                <a:lnTo>
                  <a:pt x="453005" y="2374084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Freeform 2"/>
          <p:cNvSpPr/>
          <p:nvPr/>
        </p:nvSpPr>
        <p:spPr>
          <a:xfrm rot="10800000">
            <a:off x="3521234" y="3094768"/>
            <a:ext cx="3131491" cy="2905982"/>
          </a:xfrm>
          <a:custGeom>
            <a:avLst/>
            <a:gdLst>
              <a:gd name="connsiteX0" fmla="*/ 453005 w 3363985"/>
              <a:gd name="connsiteY0" fmla="*/ 2374084 h 2390862"/>
              <a:gd name="connsiteX1" fmla="*/ 3363985 w 3363985"/>
              <a:gd name="connsiteY1" fmla="*/ 2390862 h 2390862"/>
              <a:gd name="connsiteX2" fmla="*/ 3120704 w 3363985"/>
              <a:gd name="connsiteY2" fmla="*/ 1736521 h 2390862"/>
              <a:gd name="connsiteX3" fmla="*/ 2994870 w 3363985"/>
              <a:gd name="connsiteY3" fmla="*/ 1812022 h 2390862"/>
              <a:gd name="connsiteX4" fmla="*/ 2843868 w 3363985"/>
              <a:gd name="connsiteY4" fmla="*/ 1442906 h 2390862"/>
              <a:gd name="connsiteX5" fmla="*/ 2718033 w 3363985"/>
              <a:gd name="connsiteY5" fmla="*/ 1359016 h 2390862"/>
              <a:gd name="connsiteX6" fmla="*/ 2667699 w 3363985"/>
              <a:gd name="connsiteY6" fmla="*/ 1157681 h 2390862"/>
              <a:gd name="connsiteX7" fmla="*/ 2600587 w 3363985"/>
              <a:gd name="connsiteY7" fmla="*/ 1191237 h 2390862"/>
              <a:gd name="connsiteX8" fmla="*/ 2441196 w 3363985"/>
              <a:gd name="connsiteY8" fmla="*/ 662730 h 2390862"/>
              <a:gd name="connsiteX9" fmla="*/ 2348917 w 3363985"/>
              <a:gd name="connsiteY9" fmla="*/ 847288 h 2390862"/>
              <a:gd name="connsiteX10" fmla="*/ 2105637 w 3363985"/>
              <a:gd name="connsiteY10" fmla="*/ 402671 h 2390862"/>
              <a:gd name="connsiteX11" fmla="*/ 1879134 w 3363985"/>
              <a:gd name="connsiteY11" fmla="*/ 243281 h 2390862"/>
              <a:gd name="connsiteX12" fmla="*/ 1661020 w 3363985"/>
              <a:gd name="connsiteY12" fmla="*/ 0 h 2390862"/>
              <a:gd name="connsiteX13" fmla="*/ 1518407 w 3363985"/>
              <a:gd name="connsiteY13" fmla="*/ 335560 h 2390862"/>
              <a:gd name="connsiteX14" fmla="*/ 1308682 w 3363985"/>
              <a:gd name="connsiteY14" fmla="*/ 394282 h 2390862"/>
              <a:gd name="connsiteX15" fmla="*/ 1182848 w 3363985"/>
              <a:gd name="connsiteY15" fmla="*/ 713064 h 2390862"/>
              <a:gd name="connsiteX16" fmla="*/ 880844 w 3363985"/>
              <a:gd name="connsiteY16" fmla="*/ 897622 h 2390862"/>
              <a:gd name="connsiteX17" fmla="*/ 713064 w 3363985"/>
              <a:gd name="connsiteY17" fmla="*/ 1384183 h 2390862"/>
              <a:gd name="connsiteX18" fmla="*/ 637563 w 3363985"/>
              <a:gd name="connsiteY18" fmla="*/ 1367405 h 2390862"/>
              <a:gd name="connsiteX19" fmla="*/ 553673 w 3363985"/>
              <a:gd name="connsiteY19" fmla="*/ 1652631 h 2390862"/>
              <a:gd name="connsiteX20" fmla="*/ 394282 w 3363985"/>
              <a:gd name="connsiteY20" fmla="*/ 1744910 h 2390862"/>
              <a:gd name="connsiteX21" fmla="*/ 402671 w 3363985"/>
              <a:gd name="connsiteY21" fmla="*/ 1887523 h 2390862"/>
              <a:gd name="connsiteX22" fmla="*/ 243281 w 3363985"/>
              <a:gd name="connsiteY22" fmla="*/ 2013358 h 2390862"/>
              <a:gd name="connsiteX23" fmla="*/ 100668 w 3363985"/>
              <a:gd name="connsiteY23" fmla="*/ 2340528 h 2390862"/>
              <a:gd name="connsiteX24" fmla="*/ 0 w 3363985"/>
              <a:gd name="connsiteY24" fmla="*/ 2365695 h 2390862"/>
              <a:gd name="connsiteX25" fmla="*/ 453005 w 3363985"/>
              <a:gd name="connsiteY25" fmla="*/ 2374084 h 2390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63985" h="2390862">
                <a:moveTo>
                  <a:pt x="453005" y="2374084"/>
                </a:moveTo>
                <a:lnTo>
                  <a:pt x="3363985" y="2390862"/>
                </a:lnTo>
                <a:lnTo>
                  <a:pt x="3120704" y="1736521"/>
                </a:lnTo>
                <a:lnTo>
                  <a:pt x="2994870" y="1812022"/>
                </a:lnTo>
                <a:lnTo>
                  <a:pt x="2843868" y="1442906"/>
                </a:lnTo>
                <a:lnTo>
                  <a:pt x="2718033" y="1359016"/>
                </a:lnTo>
                <a:lnTo>
                  <a:pt x="2667699" y="1157681"/>
                </a:lnTo>
                <a:lnTo>
                  <a:pt x="2600587" y="1191237"/>
                </a:lnTo>
                <a:lnTo>
                  <a:pt x="2441196" y="662730"/>
                </a:lnTo>
                <a:lnTo>
                  <a:pt x="2348917" y="847288"/>
                </a:lnTo>
                <a:lnTo>
                  <a:pt x="2105637" y="402671"/>
                </a:lnTo>
                <a:lnTo>
                  <a:pt x="1879134" y="243281"/>
                </a:lnTo>
                <a:lnTo>
                  <a:pt x="1661020" y="0"/>
                </a:lnTo>
                <a:lnTo>
                  <a:pt x="1518407" y="335560"/>
                </a:lnTo>
                <a:lnTo>
                  <a:pt x="1308682" y="394282"/>
                </a:lnTo>
                <a:lnTo>
                  <a:pt x="1182848" y="713064"/>
                </a:lnTo>
                <a:lnTo>
                  <a:pt x="880844" y="897622"/>
                </a:lnTo>
                <a:lnTo>
                  <a:pt x="713064" y="1384183"/>
                </a:lnTo>
                <a:lnTo>
                  <a:pt x="637563" y="1367405"/>
                </a:lnTo>
                <a:lnTo>
                  <a:pt x="553673" y="1652631"/>
                </a:lnTo>
                <a:lnTo>
                  <a:pt x="394282" y="1744910"/>
                </a:lnTo>
                <a:lnTo>
                  <a:pt x="402671" y="1887523"/>
                </a:lnTo>
                <a:lnTo>
                  <a:pt x="243281" y="2013358"/>
                </a:lnTo>
                <a:lnTo>
                  <a:pt x="100668" y="2340528"/>
                </a:lnTo>
                <a:lnTo>
                  <a:pt x="0" y="2365695"/>
                </a:lnTo>
                <a:lnTo>
                  <a:pt x="453005" y="2374084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" name="Straight Connector 4"/>
          <p:cNvCxnSpPr/>
          <p:nvPr/>
        </p:nvCxnSpPr>
        <p:spPr>
          <a:xfrm>
            <a:off x="2647950" y="3094768"/>
            <a:ext cx="5136113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56051" y="3276600"/>
            <a:ext cx="1466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1">
                    <a:lumMod val="75000"/>
                  </a:schemeClr>
                </a:solidFill>
              </a:rPr>
              <a:t>Hidden Costs</a:t>
            </a:r>
            <a:endParaRPr lang="en-I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6051" y="2108200"/>
            <a:ext cx="1466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1">
                    <a:lumMod val="75000"/>
                  </a:schemeClr>
                </a:solidFill>
              </a:rPr>
              <a:t>Purchase Price</a:t>
            </a:r>
            <a:endParaRPr lang="en-I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0626" y="714620"/>
            <a:ext cx="37954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3200" dirty="0" smtClean="0">
                <a:solidFill>
                  <a:srgbClr val="8FAADC"/>
                </a:solidFill>
              </a:rPr>
              <a:t>The Iceberg Principle</a:t>
            </a:r>
          </a:p>
          <a:p>
            <a:pPr algn="ctr"/>
            <a:r>
              <a:rPr lang="en-IE" b="1" dirty="0" smtClean="0">
                <a:solidFill>
                  <a:srgbClr val="BDD7EE"/>
                </a:solidFill>
              </a:rPr>
              <a:t>Calculating Total Cost Of Ownership</a:t>
            </a:r>
            <a:endParaRPr lang="en-IE" b="1" dirty="0">
              <a:solidFill>
                <a:srgbClr val="BDD7E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63449" y="3852909"/>
            <a:ext cx="1358283" cy="35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35663" y="4715523"/>
            <a:ext cx="1358283" cy="35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29819" y="5264225"/>
            <a:ext cx="1358283" cy="35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15161" y="4079891"/>
            <a:ext cx="1358283" cy="35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79906" y="3903973"/>
            <a:ext cx="1991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1">
                    <a:lumMod val="75000"/>
                  </a:schemeClr>
                </a:solidFill>
              </a:rPr>
              <a:t>Procurement Costs</a:t>
            </a:r>
            <a:endParaRPr lang="en-I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10869" y="4820566"/>
            <a:ext cx="1991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1">
                    <a:lumMod val="75000"/>
                  </a:schemeClr>
                </a:solidFill>
              </a:rPr>
              <a:t>Transport &amp; Logistics</a:t>
            </a:r>
            <a:endParaRPr lang="en-I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7109" y="5604645"/>
            <a:ext cx="1991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1">
                    <a:lumMod val="75000"/>
                  </a:schemeClr>
                </a:solidFill>
              </a:rPr>
              <a:t>Warehousing</a:t>
            </a:r>
            <a:endParaRPr lang="en-I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086979" y="5535741"/>
            <a:ext cx="1358283" cy="35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67133" y="5301565"/>
            <a:ext cx="1991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1">
                    <a:lumMod val="75000"/>
                  </a:schemeClr>
                </a:solidFill>
              </a:rPr>
              <a:t>Quality Control</a:t>
            </a:r>
            <a:endParaRPr lang="en-I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72853" y="4125481"/>
            <a:ext cx="1991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1">
                    <a:lumMod val="75000"/>
                  </a:schemeClr>
                </a:solidFill>
              </a:rPr>
              <a:t>Training</a:t>
            </a:r>
            <a:endParaRPr lang="en-I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394346" y="4645151"/>
            <a:ext cx="1358283" cy="35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62284" y="4680661"/>
            <a:ext cx="19912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>
                <a:solidFill>
                  <a:schemeClr val="accent1">
                    <a:lumMod val="75000"/>
                  </a:schemeClr>
                </a:solidFill>
              </a:rPr>
              <a:t>Implementation</a:t>
            </a:r>
            <a:endParaRPr lang="en-I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7403" y="775823"/>
            <a:ext cx="3829696" cy="25545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1600" b="1" dirty="0" smtClean="0"/>
              <a:t>How To Use It:</a:t>
            </a:r>
          </a:p>
          <a:p>
            <a:pPr marL="514350" indent="-514350">
              <a:buAutoNum type="arabicPeriod"/>
            </a:pPr>
            <a:r>
              <a:rPr lang="en-IE" sz="1600" dirty="0" smtClean="0"/>
              <a:t>Click on and reshape the iceberg</a:t>
            </a:r>
          </a:p>
          <a:p>
            <a:pPr marL="514350" indent="-514350">
              <a:buFontTx/>
              <a:buAutoNum type="arabicPeriod"/>
            </a:pPr>
            <a:r>
              <a:rPr lang="en-IE" sz="1600" dirty="0" smtClean="0"/>
              <a:t>Add your own labels</a:t>
            </a:r>
          </a:p>
          <a:p>
            <a:pPr marL="514350" indent="-514350">
              <a:buFontTx/>
              <a:buAutoNum type="arabicPeriod"/>
            </a:pPr>
            <a:r>
              <a:rPr lang="en-IE" sz="1600" dirty="0" smtClean="0"/>
              <a:t>Select ‘Save As’ and select Gif (dropdown) </a:t>
            </a:r>
          </a:p>
          <a:p>
            <a:pPr marL="514350" indent="-514350">
              <a:buFontTx/>
              <a:buAutoNum type="arabicPeriod"/>
            </a:pPr>
            <a:r>
              <a:rPr lang="en-IE" sz="1600" dirty="0" smtClean="0"/>
              <a:t>Insert to your sales presentation, or website </a:t>
            </a:r>
            <a:endParaRPr lang="en-IE" sz="1600" dirty="0" smtClean="0"/>
          </a:p>
          <a:p>
            <a:pPr marL="514350" indent="-514350">
              <a:buAutoNum type="arabicPeriod"/>
            </a:pPr>
            <a:r>
              <a:rPr lang="en-IE" sz="1600" dirty="0"/>
              <a:t>L</a:t>
            </a:r>
            <a:r>
              <a:rPr lang="en-IE" sz="1600" dirty="0" smtClean="0"/>
              <a:t>ink back to the original article to explain the concept to your customers </a:t>
            </a:r>
            <a:endParaRPr lang="en-IE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621389" y="2355499"/>
            <a:ext cx="904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>
                <a:solidFill>
                  <a:schemeClr val="accent1">
                    <a:lumMod val="75000"/>
                  </a:schemeClr>
                </a:solidFill>
              </a:rPr>
              <a:t>15%</a:t>
            </a:r>
            <a:endParaRPr lang="en-IE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68085" y="3481720"/>
            <a:ext cx="1460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dirty="0">
                <a:solidFill>
                  <a:schemeClr val="bg1"/>
                </a:solidFill>
              </a:rPr>
              <a:t>8</a:t>
            </a:r>
            <a:r>
              <a:rPr lang="en-IE" sz="4800" dirty="0" smtClean="0">
                <a:solidFill>
                  <a:schemeClr val="bg1"/>
                </a:solidFill>
              </a:rPr>
              <a:t>5%</a:t>
            </a:r>
            <a:endParaRPr lang="en-IE" sz="48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54718" y="6258757"/>
            <a:ext cx="2512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solidFill>
                  <a:schemeClr val="bg1">
                    <a:lumMod val="75000"/>
                  </a:schemeClr>
                </a:solidFill>
              </a:rPr>
              <a:t>www.buyerinsights.com</a:t>
            </a:r>
            <a:endParaRPr lang="en-IE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57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 Collis</dc:creator>
  <cp:lastModifiedBy>Ray Collis</cp:lastModifiedBy>
  <cp:revision>4</cp:revision>
  <dcterms:created xsi:type="dcterms:W3CDTF">2013-06-12T11:33:39Z</dcterms:created>
  <dcterms:modified xsi:type="dcterms:W3CDTF">2013-06-12T11:40:09Z</dcterms:modified>
</cp:coreProperties>
</file>